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83"/>
    <a:srgbClr val="11213F"/>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2"/>
    <p:restoredTop sz="94714"/>
  </p:normalViewPr>
  <p:slideViewPr>
    <p:cSldViewPr snapToGrid="0">
      <p:cViewPr>
        <p:scale>
          <a:sx n="60" d="100"/>
          <a:sy n="60" d="100"/>
        </p:scale>
        <p:origin x="1024"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4/27/25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27/04/2025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27/04/2025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27/04/2025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27/04/2025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kwl@data4knowledge.dk"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hyperlink" Target="mailto:dih@data4knowledge.dk" TargetMode="External"/><Relationship Id="rId9" Type="http://schemas.openxmlformats.org/officeDocument/2006/relationships/image" Target="../media/image5.png"/><Relationship Id="rId1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10148557" y="3443869"/>
            <a:ext cx="9887473"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&amp; M11</a:t>
            </a:r>
          </a:p>
          <a:p>
            <a:pPr algn="ctr"/>
            <a:endParaRPr lang="en-US"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dirty="0">
                <a:solidFill>
                  <a:srgbClr val="002060"/>
                </a:solidFill>
                <a:latin typeface="Barlow" pitchFamily="2" charset="77"/>
              </a:rPr>
              <a:t>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344272"/>
            <a:ext cx="3821283" cy="5942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a:latin typeface="Barlow" pitchFamily="2" charset="77"/>
                <a:ea typeface="Lato Light" panose="020F0502020204030203" pitchFamily="34" charset="0"/>
                <a:cs typeface="Lato Light" panose="020F0502020204030203" pitchFamily="34" charset="0"/>
              </a:rPr>
              <a:t>Poster developed by D </a:t>
            </a:r>
            <a:r>
              <a:rPr lang="en-US" sz="2000" err="1">
                <a:latin typeface="Barlow" pitchFamily="2" charset="77"/>
                <a:ea typeface="Lato Light" panose="020F0502020204030203" pitchFamily="34" charset="0"/>
                <a:cs typeface="Lato Light" panose="020F0502020204030203" pitchFamily="34" charset="0"/>
              </a:rPr>
              <a:t>Iberson</a:t>
            </a:r>
            <a:r>
              <a:rPr lang="en-US" sz="2000">
                <a:latin typeface="Barlow" pitchFamily="2" charset="77"/>
                <a:ea typeface="Lato Light" panose="020F0502020204030203" pitchFamily="34" charset="0"/>
                <a:cs typeface="Lato Light" panose="020F0502020204030203" pitchFamily="34" charset="0"/>
              </a:rPr>
              <a:t>-Hurst, data4knowledge </a:t>
            </a:r>
            <a:r>
              <a:rPr lang="en-US" sz="2000" err="1">
                <a:latin typeface="Barlow" pitchFamily="2" charset="77"/>
                <a:ea typeface="Lato Light" panose="020F0502020204030203" pitchFamily="34" charset="0"/>
                <a:cs typeface="Lato Light" panose="020F0502020204030203" pitchFamily="34" charset="0"/>
              </a:rPr>
              <a:t>ApS</a:t>
            </a:r>
            <a:r>
              <a:rPr lang="en-US" sz="2000">
                <a:latin typeface="Barlow" pitchFamily="2" charset="77"/>
                <a:ea typeface="Lato Light" panose="020F0502020204030203" pitchFamily="34" charset="0"/>
                <a:cs typeface="Lato Light" panose="020F0502020204030203" pitchFamily="34" charset="0"/>
              </a:rPr>
              <a:t>, for the PHUSE EU CSS Meeting. Contact: </a:t>
            </a:r>
            <a:r>
              <a:rPr lang="en-US" sz="2000">
                <a:latin typeface="Barlow" pitchFamily="2" charset="77"/>
                <a:ea typeface="Lato Light" panose="020F0502020204030203" pitchFamily="34" charset="0"/>
                <a:cs typeface="Lato Light" panose="020F0502020204030203" pitchFamily="34" charset="0"/>
                <a:hlinkClick r:id="rId4"/>
              </a:rPr>
              <a:t>dih@data4knowledge.</a:t>
            </a:r>
            <a:r>
              <a:rPr lang="en-US" sz="2000">
                <a:latin typeface="Barlow" pitchFamily="2" charset="77"/>
                <a:ea typeface="Lato Light" panose="020F0502020204030203" pitchFamily="34" charset="0"/>
                <a:cs typeface="Lato Light" panose="020F0502020204030203" pitchFamily="34" charset="0"/>
                <a:hlinkClick r:id="rId5"/>
              </a:rPr>
              <a:t>dk</a:t>
            </a:r>
            <a:r>
              <a:rPr lang="en-US" sz="200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20428527" y="3452247"/>
            <a:ext cx="937241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From Theory to Reality</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4962496" y="4352456"/>
            <a:ext cx="4452130" cy="2431164"/>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521208"/>
            <a:ext cx="29326672" cy="1649003"/>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(CESHARP) both being released this month we are witnessing a revolution in how sponsor companies operate. Say goodbye to outdated silos and hello to dynamic, data-centric workflows! These powerful standards, working in tandem, promise to completely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20428527" y="9064528"/>
            <a:ext cx="937550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FHIR Schedule of Activities Message</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20425437" y="14731990"/>
            <a:ext cx="9375505" cy="5330247"/>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Unleashing USDM</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pic>
        <p:nvPicPr>
          <p:cNvPr id="25" name="Picture 24" descr="A computer screen shot of a computer&#10;&#10;AI-generated content may be incorrect.">
            <a:extLst>
              <a:ext uri="{FF2B5EF4-FFF2-40B4-BE49-F238E27FC236}">
                <a16:creationId xmlns:a16="http://schemas.microsoft.com/office/drawing/2014/main" id="{CDC2FECD-9DE0-0759-3038-A9E26B6FDBBA}"/>
              </a:ext>
            </a:extLst>
          </p:cNvPr>
          <p:cNvPicPr>
            <a:picLocks noChangeAspect="1"/>
          </p:cNvPicPr>
          <p:nvPr/>
        </p:nvPicPr>
        <p:blipFill>
          <a:blip r:embed="rId7"/>
          <a:stretch>
            <a:fillRect/>
          </a:stretch>
        </p:blipFill>
        <p:spPr>
          <a:xfrm>
            <a:off x="25187564" y="10011086"/>
            <a:ext cx="4227062" cy="2294418"/>
          </a:xfrm>
          <a:prstGeom prst="rect">
            <a:avLst/>
          </a:prstGeom>
        </p:spPr>
      </p:pic>
      <p:sp>
        <p:nvSpPr>
          <p:cNvPr id="32" name="TextBox 31">
            <a:extLst>
              <a:ext uri="{FF2B5EF4-FFF2-40B4-BE49-F238E27FC236}">
                <a16:creationId xmlns:a16="http://schemas.microsoft.com/office/drawing/2014/main" id="{0607F010-3762-77C5-DB31-60A52B17FE06}"/>
              </a:ext>
            </a:extLst>
          </p:cNvPr>
          <p:cNvSpPr txBox="1"/>
          <p:nvPr/>
        </p:nvSpPr>
        <p:spPr>
          <a:xfrm>
            <a:off x="20594782" y="4352456"/>
            <a:ext cx="4367714" cy="2308324"/>
          </a:xfrm>
          <a:prstGeom prst="rect">
            <a:avLst/>
          </a:prstGeom>
          <a:noFill/>
          <a:ln>
            <a:noFill/>
          </a:ln>
        </p:spPr>
        <p:txBody>
          <a:bodyPr wrap="square" rtlCol="0">
            <a:spAutoFit/>
          </a:bodyPr>
          <a:lstStyle/>
          <a:p>
            <a:r>
              <a:rPr lang="en-GB" sz="2400" dirty="0">
                <a:solidFill>
                  <a:srgbClr val="002060"/>
                </a:solidFill>
                <a:latin typeface="Barlow" pitchFamily="2" charset="77"/>
              </a:rPr>
              <a:t>ICH M11, USDM, and FHIR M11 message integration has moved beyond concept to practical implementation at two major HL7 </a:t>
            </a:r>
            <a:r>
              <a:rPr lang="en-GB" sz="2400" dirty="0" err="1">
                <a:solidFill>
                  <a:srgbClr val="002060"/>
                </a:solidFill>
                <a:latin typeface="Barlow" pitchFamily="2" charset="77"/>
              </a:rPr>
              <a:t>connectathons</a:t>
            </a:r>
            <a:r>
              <a:rPr lang="en-GB" sz="2400" dirty="0">
                <a:solidFill>
                  <a:srgbClr val="002060"/>
                </a:solidFill>
                <a:latin typeface="Barlow" pitchFamily="2" charset="77"/>
              </a:rPr>
              <a:t> in 2024. </a:t>
            </a:r>
            <a:endParaRPr lang="en-GB" dirty="0"/>
          </a:p>
        </p:txBody>
      </p:sp>
      <p:sp>
        <p:nvSpPr>
          <p:cNvPr id="38" name="TextBox 37">
            <a:extLst>
              <a:ext uri="{FF2B5EF4-FFF2-40B4-BE49-F238E27FC236}">
                <a16:creationId xmlns:a16="http://schemas.microsoft.com/office/drawing/2014/main" id="{5D2B6AB3-05AA-05BB-33C4-471CE114A91E}"/>
              </a:ext>
            </a:extLst>
          </p:cNvPr>
          <p:cNvSpPr txBox="1"/>
          <p:nvPr/>
        </p:nvSpPr>
        <p:spPr>
          <a:xfrm>
            <a:off x="20604912" y="6991124"/>
            <a:ext cx="9001100" cy="1569660"/>
          </a:xfrm>
          <a:prstGeom prst="rect">
            <a:avLst/>
          </a:prstGeom>
          <a:noFill/>
          <a:ln>
            <a:noFill/>
          </a:ln>
        </p:spPr>
        <p:txBody>
          <a:bodyPr wrap="square" rtlCol="0">
            <a:spAutoFit/>
          </a:bodyPr>
          <a:lstStyle/>
          <a:p>
            <a:r>
              <a:rPr lang="en-GB" sz="2400" dirty="0">
                <a:solidFill>
                  <a:srgbClr val="002060"/>
                </a:solidFill>
                <a:latin typeface="Barlow" pitchFamily="2" charset="77"/>
              </a:rPr>
              <a:t>The Dallas and Atlanta events showcased transmission of M11 protocols between systems—proving these standards work together. This same technology is already driving innovation in the FDA PRISM pilot.</a:t>
            </a:r>
            <a:endParaRPr lang="en-GB" dirty="0"/>
          </a:p>
        </p:txBody>
      </p:sp>
      <p:sp>
        <p:nvSpPr>
          <p:cNvPr id="43" name="TextBox 42">
            <a:extLst>
              <a:ext uri="{FF2B5EF4-FFF2-40B4-BE49-F238E27FC236}">
                <a16:creationId xmlns:a16="http://schemas.microsoft.com/office/drawing/2014/main" id="{DBC0BBAD-F239-1C33-747B-891CF326918C}"/>
              </a:ext>
            </a:extLst>
          </p:cNvPr>
          <p:cNvSpPr txBox="1"/>
          <p:nvPr/>
        </p:nvSpPr>
        <p:spPr>
          <a:xfrm>
            <a:off x="20594781" y="9964476"/>
            <a:ext cx="4367714" cy="2308324"/>
          </a:xfrm>
          <a:prstGeom prst="rect">
            <a:avLst/>
          </a:prstGeom>
          <a:noFill/>
          <a:ln>
            <a:noFill/>
          </a:ln>
        </p:spPr>
        <p:txBody>
          <a:bodyPr wrap="square" rtlCol="0">
            <a:spAutoFit/>
          </a:bodyPr>
          <a:lstStyle/>
          <a:p>
            <a:r>
              <a:rPr lang="en-GB" sz="2400" dirty="0">
                <a:solidFill>
                  <a:srgbClr val="002060"/>
                </a:solidFill>
                <a:latin typeface="Barlow" pitchFamily="2" charset="77"/>
              </a:rPr>
              <a:t>At the January 2025 HL7 virtual Connectathon, teams showcased the seamless integration of USDM with the Schedule of Activities (</a:t>
            </a:r>
            <a:r>
              <a:rPr lang="en-GB" sz="2400" dirty="0" err="1">
                <a:solidFill>
                  <a:srgbClr val="002060"/>
                </a:solidFill>
                <a:latin typeface="Barlow" pitchFamily="2" charset="77"/>
              </a:rPr>
              <a:t>SoA</a:t>
            </a:r>
            <a:r>
              <a:rPr lang="en-GB" sz="2400" dirty="0">
                <a:solidFill>
                  <a:srgbClr val="002060"/>
                </a:solidFill>
                <a:latin typeface="Barlow" pitchFamily="2" charset="77"/>
              </a:rPr>
              <a:t>) message standard.</a:t>
            </a:r>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8"/>
          <a:stretch>
            <a:fillRect/>
          </a:stretch>
        </p:blipFill>
        <p:spPr>
          <a:xfrm>
            <a:off x="25145985" y="15693792"/>
            <a:ext cx="4460026" cy="2651607"/>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20594781" y="15630586"/>
            <a:ext cx="4592783" cy="3046988"/>
          </a:xfrm>
          <a:prstGeom prst="rect">
            <a:avLst/>
          </a:prstGeom>
          <a:noFill/>
          <a:ln>
            <a:noFill/>
          </a:ln>
        </p:spPr>
        <p:txBody>
          <a:bodyPr wrap="square" rtlCol="0">
            <a:spAutoFit/>
          </a:bodyPr>
          <a:lstStyle/>
          <a:p>
            <a:r>
              <a:rPr lang="en-GB" sz="2400" dirty="0">
                <a:solidFill>
                  <a:srgbClr val="002060"/>
                </a:solidFill>
                <a:latin typeface="Barlow" pitchFamily="2" charset="77"/>
              </a:rPr>
              <a:t>USDM isn't just another standard—it's a versatile powerhouse with countless applications! The d4k technology demonstrator takes USDM to the next level by extending the model into operational territories never before explored.</a:t>
            </a:r>
            <a:endParaRPr lang="en-GB" dirty="0"/>
          </a:p>
        </p:txBody>
      </p:sp>
      <p:sp>
        <p:nvSpPr>
          <p:cNvPr id="54" name="TextBox 53">
            <a:extLst>
              <a:ext uri="{FF2B5EF4-FFF2-40B4-BE49-F238E27FC236}">
                <a16:creationId xmlns:a16="http://schemas.microsoft.com/office/drawing/2014/main" id="{A6A0E339-F081-5F7A-D221-466D2604F49C}"/>
              </a:ext>
            </a:extLst>
          </p:cNvPr>
          <p:cNvSpPr txBox="1"/>
          <p:nvPr/>
        </p:nvSpPr>
        <p:spPr>
          <a:xfrm>
            <a:off x="20594781" y="18722402"/>
            <a:ext cx="8952030" cy="1200329"/>
          </a:xfrm>
          <a:prstGeom prst="rect">
            <a:avLst/>
          </a:prstGeom>
          <a:noFill/>
          <a:ln>
            <a:noFill/>
          </a:ln>
        </p:spPr>
        <p:txBody>
          <a:bodyPr wrap="square" rtlCol="0">
            <a:spAutoFit/>
          </a:bodyPr>
          <a:lstStyle/>
          <a:p>
            <a:r>
              <a:rPr lang="en-GB" sz="2400" dirty="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dirty="0"/>
          </a:p>
        </p:txBody>
      </p:sp>
      <p:sp>
        <p:nvSpPr>
          <p:cNvPr id="26" name="TextBox 25">
            <a:extLst>
              <a:ext uri="{FF2B5EF4-FFF2-40B4-BE49-F238E27FC236}">
                <a16:creationId xmlns:a16="http://schemas.microsoft.com/office/drawing/2014/main" id="{19A599AB-C036-AE7C-7B6B-EF053E03F698}"/>
              </a:ext>
            </a:extLst>
          </p:cNvPr>
          <p:cNvSpPr txBox="1"/>
          <p:nvPr/>
        </p:nvSpPr>
        <p:spPr>
          <a:xfrm>
            <a:off x="10159525" y="4480930"/>
            <a:ext cx="9876504" cy="3170099"/>
          </a:xfrm>
          <a:prstGeom prst="rect">
            <a:avLst/>
          </a:prstGeom>
          <a:noFill/>
          <a:ln>
            <a:noFill/>
          </a:ln>
        </p:spPr>
        <p:txBody>
          <a:bodyPr wrap="square" rtlCol="0">
            <a:spAutoFit/>
          </a:bodyPr>
          <a:lstStyle/>
          <a:p>
            <a:r>
              <a:rPr lang="en-GB" sz="2800" b="1" dirty="0">
                <a:solidFill>
                  <a:srgbClr val="002060"/>
                </a:solidFill>
                <a:latin typeface="Barlow" pitchFamily="2" charset="77"/>
              </a:rPr>
              <a:t>USDM Support For M11</a:t>
            </a:r>
          </a:p>
          <a:p>
            <a:endParaRPr lang="en-GB" sz="2800" b="1" dirty="0">
              <a:solidFill>
                <a:srgbClr val="002060"/>
              </a:solidFill>
              <a:latin typeface="Barlow" pitchFamily="2" charset="77"/>
            </a:endParaRPr>
          </a:p>
          <a:p>
            <a:r>
              <a:rPr lang="en-GB" sz="2400" dirty="0">
                <a:solidFill>
                  <a:srgbClr val="002060"/>
                </a:solidFill>
                <a:latin typeface="Barlow" pitchFamily="2" charset="77"/>
              </a:rPr>
              <a:t>The infographic maps the crucial relationship between the M11 Template Specification and the USDM, clearly demonstrating how USDM provides comprehensive support for ICH's innovative M11 standard. It breaks down each M11 element, precisely identifying where and how it's supported within the USDM framework—creating a visual roadmap for seamless integration between the standards.</a:t>
            </a:r>
            <a:endParaRPr lang="en-GB" dirty="0"/>
          </a:p>
        </p:txBody>
      </p:sp>
      <p:sp>
        <p:nvSpPr>
          <p:cNvPr id="2" name="TextBox 1">
            <a:extLst>
              <a:ext uri="{FF2B5EF4-FFF2-40B4-BE49-F238E27FC236}">
                <a16:creationId xmlns:a16="http://schemas.microsoft.com/office/drawing/2014/main" id="{933CF3AD-FB77-8270-0F23-040601EAE7D7}"/>
              </a:ext>
            </a:extLst>
          </p:cNvPr>
          <p:cNvSpPr txBox="1"/>
          <p:nvPr/>
        </p:nvSpPr>
        <p:spPr>
          <a:xfrm>
            <a:off x="20594781" y="12635848"/>
            <a:ext cx="9011230" cy="1200329"/>
          </a:xfrm>
          <a:prstGeom prst="rect">
            <a:avLst/>
          </a:prstGeom>
          <a:noFill/>
          <a:ln>
            <a:noFill/>
          </a:ln>
        </p:spPr>
        <p:txBody>
          <a:bodyPr wrap="square" rtlCol="0">
            <a:spAutoFit/>
          </a:bodyPr>
          <a:lstStyle/>
          <a:p>
            <a:r>
              <a:rPr lang="en-GB" sz="2400" dirty="0">
                <a:solidFill>
                  <a:srgbClr val="002060"/>
                </a:solidFill>
                <a:latin typeface="Barlow" pitchFamily="2" charset="77"/>
              </a:rPr>
              <a:t>The demonstration proved that critical Schedule of Activities data stored in USDM can now be flawlessly transmitted to receiving systems through the HL7 </a:t>
            </a:r>
            <a:r>
              <a:rPr lang="en-GB" sz="2400" dirty="0" err="1">
                <a:solidFill>
                  <a:srgbClr val="002060"/>
                </a:solidFill>
                <a:latin typeface="Barlow" pitchFamily="2" charset="77"/>
              </a:rPr>
              <a:t>SoA</a:t>
            </a:r>
            <a:r>
              <a:rPr lang="en-GB" sz="2400" dirty="0">
                <a:solidFill>
                  <a:srgbClr val="002060"/>
                </a:solidFill>
                <a:latin typeface="Barlow" pitchFamily="2" charset="77"/>
              </a:rPr>
              <a:t> message pathway. </a:t>
            </a:r>
            <a:endParaRPr lang="en-GB" dirty="0"/>
          </a:p>
        </p:txBody>
      </p:sp>
      <p:sp>
        <p:nvSpPr>
          <p:cNvPr id="4" name="Rounded Rectangle 3">
            <a:extLst>
              <a:ext uri="{FF2B5EF4-FFF2-40B4-BE49-F238E27FC236}">
                <a16:creationId xmlns:a16="http://schemas.microsoft.com/office/drawing/2014/main" id="{4BFB84DE-756A-849F-E7ED-A89F7B1A304F}"/>
              </a:ext>
            </a:extLst>
          </p:cNvPr>
          <p:cNvSpPr/>
          <p:nvPr/>
        </p:nvSpPr>
        <p:spPr>
          <a:xfrm>
            <a:off x="471181" y="3397465"/>
            <a:ext cx="9372415" cy="6567011"/>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ICH M11 Protocol Template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9" name="Rounded Rectangle 8">
            <a:extLst>
              <a:ext uri="{FF2B5EF4-FFF2-40B4-BE49-F238E27FC236}">
                <a16:creationId xmlns:a16="http://schemas.microsoft.com/office/drawing/2014/main" id="{2A75F57F-C683-316E-9F6B-A0050BA8D4BF}"/>
              </a:ext>
            </a:extLst>
          </p:cNvPr>
          <p:cNvSpPr/>
          <p:nvPr/>
        </p:nvSpPr>
        <p:spPr>
          <a:xfrm>
            <a:off x="433412" y="10187188"/>
            <a:ext cx="9372415" cy="9818436"/>
          </a:xfrm>
          <a:prstGeom prst="roundRect">
            <a:avLst>
              <a:gd name="adj" fmla="val 442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Unified Study Definitions Model</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11" name="TextBox 10">
            <a:extLst>
              <a:ext uri="{FF2B5EF4-FFF2-40B4-BE49-F238E27FC236}">
                <a16:creationId xmlns:a16="http://schemas.microsoft.com/office/drawing/2014/main" id="{7A4655B3-88AB-4377-AE37-E1C7B96B5D1E}"/>
              </a:ext>
            </a:extLst>
          </p:cNvPr>
          <p:cNvSpPr txBox="1"/>
          <p:nvPr/>
        </p:nvSpPr>
        <p:spPr>
          <a:xfrm>
            <a:off x="471181" y="4255109"/>
            <a:ext cx="6852379" cy="193899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M11  Working Group has developed a specification that specifies comprehensive clinical protocol organization with standardized content with both required and optional components.</a:t>
            </a:r>
          </a:p>
        </p:txBody>
      </p:sp>
      <p:sp>
        <p:nvSpPr>
          <p:cNvPr id="15" name="TextBox 14">
            <a:extLst>
              <a:ext uri="{FF2B5EF4-FFF2-40B4-BE49-F238E27FC236}">
                <a16:creationId xmlns:a16="http://schemas.microsoft.com/office/drawing/2014/main" id="{08FA570E-1646-BA57-4166-1EBB678883C2}"/>
              </a:ext>
            </a:extLst>
          </p:cNvPr>
          <p:cNvSpPr txBox="1"/>
          <p:nvPr/>
        </p:nvSpPr>
        <p:spPr>
          <a:xfrm>
            <a:off x="471181" y="6421355"/>
            <a:ext cx="9372415" cy="3416320"/>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two main components of the specification </a:t>
            </a:r>
          </a:p>
          <a:p>
            <a:pPr>
              <a:buNone/>
            </a:pPr>
            <a:r>
              <a:rPr lang="en-GB" sz="2400" dirty="0">
                <a:solidFill>
                  <a:srgbClr val="002060"/>
                </a:solidFill>
                <a:latin typeface="Barlow" pitchFamily="2" charset="77"/>
              </a:rPr>
              <a:t>are:</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template</a:t>
            </a:r>
            <a:r>
              <a:rPr lang="en-GB" sz="2400" dirty="0">
                <a:solidFill>
                  <a:srgbClr val="002060"/>
                </a:solidFill>
                <a:latin typeface="Barlow" pitchFamily="2" charset="77"/>
              </a:rPr>
              <a:t> that includes the identification of headers, common text and a set of data fields and terminologies for creating protocol documents</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technical specification </a:t>
            </a:r>
            <a:r>
              <a:rPr lang="en-GB" sz="2400" dirty="0">
                <a:solidFill>
                  <a:srgbClr val="002060"/>
                </a:solidFill>
                <a:latin typeface="Barlow" pitchFamily="2" charset="77"/>
              </a:rPr>
              <a:t>that uses an open, non-proprietary standard to enable electronic exchange of </a:t>
            </a:r>
            <a:r>
              <a:rPr lang="en-GB" sz="2400">
                <a:solidFill>
                  <a:srgbClr val="002060"/>
                </a:solidFill>
                <a:latin typeface="Barlow" pitchFamily="2" charset="77"/>
              </a:rPr>
              <a:t>clinical protocols</a:t>
            </a:r>
            <a:endParaRPr lang="en-GB" sz="2400" dirty="0">
              <a:solidFill>
                <a:srgbClr val="002060"/>
              </a:solidFill>
              <a:latin typeface="Barlow" pitchFamily="2" charset="77"/>
            </a:endParaRPr>
          </a:p>
        </p:txBody>
      </p:sp>
      <p:pic>
        <p:nvPicPr>
          <p:cNvPr id="40" name="Picture 39">
            <a:extLst>
              <a:ext uri="{FF2B5EF4-FFF2-40B4-BE49-F238E27FC236}">
                <a16:creationId xmlns:a16="http://schemas.microsoft.com/office/drawing/2014/main" id="{7F6BA264-2CBD-648E-8010-3F83D3022A30}"/>
              </a:ext>
            </a:extLst>
          </p:cNvPr>
          <p:cNvPicPr>
            <a:picLocks noChangeAspect="1"/>
          </p:cNvPicPr>
          <p:nvPr/>
        </p:nvPicPr>
        <p:blipFill>
          <a:blip r:embed="rId9"/>
          <a:stretch>
            <a:fillRect/>
          </a:stretch>
        </p:blipFill>
        <p:spPr>
          <a:xfrm>
            <a:off x="776142" y="15127247"/>
            <a:ext cx="6394766" cy="4687768"/>
          </a:xfrm>
          <a:prstGeom prst="rect">
            <a:avLst/>
          </a:prstGeom>
        </p:spPr>
      </p:pic>
      <p:grpSp>
        <p:nvGrpSpPr>
          <p:cNvPr id="45" name="Group 44">
            <a:extLst>
              <a:ext uri="{FF2B5EF4-FFF2-40B4-BE49-F238E27FC236}">
                <a16:creationId xmlns:a16="http://schemas.microsoft.com/office/drawing/2014/main" id="{3895068A-AFE3-8FC9-8B28-FF1E787E91FE}"/>
              </a:ext>
            </a:extLst>
          </p:cNvPr>
          <p:cNvGrpSpPr/>
          <p:nvPr/>
        </p:nvGrpSpPr>
        <p:grpSpPr>
          <a:xfrm>
            <a:off x="7451755" y="4370540"/>
            <a:ext cx="2071607" cy="3069005"/>
            <a:chOff x="7323560" y="4352456"/>
            <a:chExt cx="2071607" cy="3069005"/>
          </a:xfrm>
        </p:grpSpPr>
        <p:sp>
          <p:nvSpPr>
            <p:cNvPr id="17" name="Rounded Rectangle 16">
              <a:extLst>
                <a:ext uri="{FF2B5EF4-FFF2-40B4-BE49-F238E27FC236}">
                  <a16:creationId xmlns:a16="http://schemas.microsoft.com/office/drawing/2014/main" id="{9B7C6705-925D-B2C6-54A8-6FB9F4BCB1FC}"/>
                </a:ext>
              </a:extLst>
            </p:cNvPr>
            <p:cNvSpPr/>
            <p:nvPr/>
          </p:nvSpPr>
          <p:spPr>
            <a:xfrm>
              <a:off x="7323562" y="4352456"/>
              <a:ext cx="2071605"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57A8314C-7FCA-E971-A34A-4631B3DC00D0}"/>
                </a:ext>
              </a:extLst>
            </p:cNvPr>
            <p:cNvPicPr>
              <a:picLocks noChangeAspect="1"/>
            </p:cNvPicPr>
            <p:nvPr/>
          </p:nvPicPr>
          <p:blipFill>
            <a:blip r:embed="rId10"/>
            <a:stretch>
              <a:fillRect/>
            </a:stretch>
          </p:blipFill>
          <p:spPr>
            <a:xfrm>
              <a:off x="7323561" y="4817962"/>
              <a:ext cx="2071606" cy="2071606"/>
            </a:xfrm>
            <a:prstGeom prst="rect">
              <a:avLst/>
            </a:prstGeom>
          </p:spPr>
        </p:pic>
        <p:sp>
          <p:nvSpPr>
            <p:cNvPr id="34" name="TextBox 33">
              <a:extLst>
                <a:ext uri="{FF2B5EF4-FFF2-40B4-BE49-F238E27FC236}">
                  <a16:creationId xmlns:a16="http://schemas.microsoft.com/office/drawing/2014/main" id="{E6119D68-2C7C-A048-1153-A476AD64D99E}"/>
                </a:ext>
              </a:extLst>
            </p:cNvPr>
            <p:cNvSpPr txBox="1"/>
            <p:nvPr/>
          </p:nvSpPr>
          <p:spPr>
            <a:xfrm>
              <a:off x="7323561" y="4388787"/>
              <a:ext cx="2071606" cy="369332"/>
            </a:xfrm>
            <a:prstGeom prst="rect">
              <a:avLst/>
            </a:prstGeom>
            <a:noFill/>
          </p:spPr>
          <p:txBody>
            <a:bodyPr wrap="square" rtlCol="0">
              <a:spAutoFit/>
            </a:bodyPr>
            <a:lstStyle/>
            <a:p>
              <a:pPr algn="ctr"/>
              <a:r>
                <a:rPr lang="en-GB" dirty="0">
                  <a:solidFill>
                    <a:schemeClr val="bg1"/>
                  </a:solidFill>
                  <a:latin typeface="Barlow" pitchFamily="2" charset="77"/>
                </a:rPr>
                <a:t>ICH M11 WG</a:t>
              </a:r>
            </a:p>
          </p:txBody>
        </p:sp>
        <p:pic>
          <p:nvPicPr>
            <p:cNvPr id="36" name="Graphic 35" descr="Link with solid fill">
              <a:extLst>
                <a:ext uri="{FF2B5EF4-FFF2-40B4-BE49-F238E27FC236}">
                  <a16:creationId xmlns:a16="http://schemas.microsoft.com/office/drawing/2014/main" id="{23F4F818-7604-2701-4890-09CA89787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3373" y="4443677"/>
              <a:ext cx="282352" cy="282352"/>
            </a:xfrm>
            <a:prstGeom prst="rect">
              <a:avLst/>
            </a:prstGeom>
          </p:spPr>
        </p:pic>
        <p:sp>
          <p:nvSpPr>
            <p:cNvPr id="41" name="TextBox 40">
              <a:extLst>
                <a:ext uri="{FF2B5EF4-FFF2-40B4-BE49-F238E27FC236}">
                  <a16:creationId xmlns:a16="http://schemas.microsoft.com/office/drawing/2014/main" id="{7914F479-8F9B-334E-B432-9CEDAC637947}"/>
                </a:ext>
              </a:extLst>
            </p:cNvPr>
            <p:cNvSpPr txBox="1"/>
            <p:nvPr/>
          </p:nvSpPr>
          <p:spPr>
            <a:xfrm>
              <a:off x="7323560" y="6958579"/>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44" name="Graphic 43" descr="Smart Phone with solid fill">
              <a:extLst>
                <a:ext uri="{FF2B5EF4-FFF2-40B4-BE49-F238E27FC236}">
                  <a16:creationId xmlns:a16="http://schemas.microsoft.com/office/drawing/2014/main" id="{D0CD2DE9-B093-2EC1-A77F-533F50B605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65092" y="6957046"/>
              <a:ext cx="341265" cy="341265"/>
            </a:xfrm>
            <a:prstGeom prst="rect">
              <a:avLst/>
            </a:prstGeom>
          </p:spPr>
        </p:pic>
      </p:grpSp>
      <p:sp>
        <p:nvSpPr>
          <p:cNvPr id="49" name="TextBox 48">
            <a:extLst>
              <a:ext uri="{FF2B5EF4-FFF2-40B4-BE49-F238E27FC236}">
                <a16:creationId xmlns:a16="http://schemas.microsoft.com/office/drawing/2014/main" id="{A7FF0C90-47E4-8467-4BCB-7E8B56128F4B}"/>
              </a:ext>
            </a:extLst>
          </p:cNvPr>
          <p:cNvSpPr txBox="1"/>
          <p:nvPr/>
        </p:nvSpPr>
        <p:spPr>
          <a:xfrm>
            <a:off x="433412" y="11029681"/>
            <a:ext cx="9372415" cy="378565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CDISC’s Unified Study Definitions Model (USDM) is a logical model offers a machine-readable structure for study definitions. A study definition encompasses more than the set of information found in the protocol. For example, USDM allows for greater level of detail within the design elements than we currently think of as a Schedule of Activities found within a typical protocol document. </a:t>
            </a:r>
          </a:p>
          <a:p>
            <a:pPr>
              <a:buNone/>
            </a:pPr>
            <a:endParaRPr lang="en-GB" sz="2400" dirty="0">
              <a:solidFill>
                <a:srgbClr val="002060"/>
              </a:solidFill>
              <a:latin typeface="Barlow" pitchFamily="2" charset="77"/>
            </a:endParaRPr>
          </a:p>
          <a:p>
            <a:pPr>
              <a:buNone/>
            </a:pPr>
            <a:r>
              <a:rPr lang="en-GB" sz="2400" dirty="0">
                <a:solidFill>
                  <a:srgbClr val="002060"/>
                </a:solidFill>
                <a:latin typeface="Barlow" pitchFamily="2" charset="77"/>
              </a:rPr>
              <a:t>The USDM, by holding the study definition and protocol in electronic form, supports a wide range of use cases allowing for automation of downstream use cases, the write-once, use many principle.</a:t>
            </a:r>
          </a:p>
        </p:txBody>
      </p:sp>
      <p:grpSp>
        <p:nvGrpSpPr>
          <p:cNvPr id="71" name="Group 70">
            <a:extLst>
              <a:ext uri="{FF2B5EF4-FFF2-40B4-BE49-F238E27FC236}">
                <a16:creationId xmlns:a16="http://schemas.microsoft.com/office/drawing/2014/main" id="{7CEBFD57-411E-FB60-7471-AAE168EF4E15}"/>
              </a:ext>
            </a:extLst>
          </p:cNvPr>
          <p:cNvGrpSpPr/>
          <p:nvPr/>
        </p:nvGrpSpPr>
        <p:grpSpPr>
          <a:xfrm>
            <a:off x="7453373" y="15127247"/>
            <a:ext cx="2072131" cy="3069005"/>
            <a:chOff x="7195056" y="15379642"/>
            <a:chExt cx="2072131" cy="3069005"/>
          </a:xfrm>
        </p:grpSpPr>
        <p:sp>
          <p:nvSpPr>
            <p:cNvPr id="51" name="Rounded Rectangle 50">
              <a:extLst>
                <a:ext uri="{FF2B5EF4-FFF2-40B4-BE49-F238E27FC236}">
                  <a16:creationId xmlns:a16="http://schemas.microsoft.com/office/drawing/2014/main" id="{88835798-F4FC-C18A-D622-09E1B25851DB}"/>
                </a:ext>
              </a:extLst>
            </p:cNvPr>
            <p:cNvSpPr/>
            <p:nvPr/>
          </p:nvSpPr>
          <p:spPr>
            <a:xfrm>
              <a:off x="7195582" y="15379642"/>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036EBE8C-75E4-10A5-F29C-70AEC0FD2BB1}"/>
                </a:ext>
              </a:extLst>
            </p:cNvPr>
            <p:cNvSpPr txBox="1"/>
            <p:nvPr/>
          </p:nvSpPr>
          <p:spPr>
            <a:xfrm>
              <a:off x="7195581" y="15415973"/>
              <a:ext cx="2071606" cy="369332"/>
            </a:xfrm>
            <a:prstGeom prst="rect">
              <a:avLst/>
            </a:prstGeom>
            <a:noFill/>
          </p:spPr>
          <p:txBody>
            <a:bodyPr wrap="square" rtlCol="0">
              <a:spAutoFit/>
            </a:bodyPr>
            <a:lstStyle/>
            <a:p>
              <a:pPr algn="ctr"/>
              <a:r>
                <a:rPr lang="en-GB" dirty="0">
                  <a:solidFill>
                    <a:schemeClr val="bg1"/>
                  </a:solidFill>
                  <a:latin typeface="Barlow" pitchFamily="2" charset="77"/>
                </a:rPr>
                <a:t>Use Cases</a:t>
              </a:r>
            </a:p>
          </p:txBody>
        </p:sp>
        <p:pic>
          <p:nvPicPr>
            <p:cNvPr id="56" name="Graphic 55" descr="Link with solid fill">
              <a:extLst>
                <a:ext uri="{FF2B5EF4-FFF2-40B4-BE49-F238E27FC236}">
                  <a16:creationId xmlns:a16="http://schemas.microsoft.com/office/drawing/2014/main" id="{6B404DDD-B12F-2BA9-2880-39574D68F2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25393" y="15470863"/>
              <a:ext cx="282352" cy="282352"/>
            </a:xfrm>
            <a:prstGeom prst="rect">
              <a:avLst/>
            </a:prstGeom>
          </p:spPr>
        </p:pic>
        <p:sp>
          <p:nvSpPr>
            <p:cNvPr id="58" name="TextBox 57">
              <a:extLst>
                <a:ext uri="{FF2B5EF4-FFF2-40B4-BE49-F238E27FC236}">
                  <a16:creationId xmlns:a16="http://schemas.microsoft.com/office/drawing/2014/main" id="{51C497CF-9F88-1A8D-A2D0-FBB1070F34F5}"/>
                </a:ext>
              </a:extLst>
            </p:cNvPr>
            <p:cNvSpPr txBox="1"/>
            <p:nvPr/>
          </p:nvSpPr>
          <p:spPr>
            <a:xfrm>
              <a:off x="7195580" y="17985765"/>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9" name="Graphic 58" descr="Smart Phone with solid fill">
              <a:extLst>
                <a:ext uri="{FF2B5EF4-FFF2-40B4-BE49-F238E27FC236}">
                  <a16:creationId xmlns:a16="http://schemas.microsoft.com/office/drawing/2014/main" id="{53CAC08F-1EF0-6789-A4FF-5444F8B034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7112" y="17984232"/>
              <a:ext cx="341265" cy="341265"/>
            </a:xfrm>
            <a:prstGeom prst="rect">
              <a:avLst/>
            </a:prstGeom>
          </p:spPr>
        </p:pic>
        <p:pic>
          <p:nvPicPr>
            <p:cNvPr id="61" name="Picture 60">
              <a:extLst>
                <a:ext uri="{FF2B5EF4-FFF2-40B4-BE49-F238E27FC236}">
                  <a16:creationId xmlns:a16="http://schemas.microsoft.com/office/drawing/2014/main" id="{EB835BBF-88DD-18C8-AD4F-775CB1EC05DE}"/>
                </a:ext>
              </a:extLst>
            </p:cNvPr>
            <p:cNvPicPr>
              <a:picLocks noChangeAspect="1"/>
            </p:cNvPicPr>
            <p:nvPr/>
          </p:nvPicPr>
          <p:blipFill>
            <a:blip r:embed="rId15"/>
            <a:stretch>
              <a:fillRect/>
            </a:stretch>
          </p:blipFill>
          <p:spPr>
            <a:xfrm>
              <a:off x="7195056" y="15827417"/>
              <a:ext cx="2069989" cy="2069989"/>
            </a:xfrm>
            <a:prstGeom prst="rect">
              <a:avLst/>
            </a:prstGeom>
          </p:spPr>
        </p:pic>
      </p:grpSp>
      <p:sp>
        <p:nvSpPr>
          <p:cNvPr id="62" name="TextBox 61">
            <a:extLst>
              <a:ext uri="{FF2B5EF4-FFF2-40B4-BE49-F238E27FC236}">
                <a16:creationId xmlns:a16="http://schemas.microsoft.com/office/drawing/2014/main" id="{0D4D71B7-51CC-5975-B68F-D5A8C257F2CF}"/>
              </a:ext>
            </a:extLst>
          </p:cNvPr>
          <p:cNvSpPr txBox="1"/>
          <p:nvPr/>
        </p:nvSpPr>
        <p:spPr>
          <a:xfrm>
            <a:off x="10156320" y="14182483"/>
            <a:ext cx="9887474" cy="5693866"/>
          </a:xfrm>
          <a:prstGeom prst="rect">
            <a:avLst/>
          </a:prstGeom>
          <a:noFill/>
          <a:ln>
            <a:noFill/>
          </a:ln>
        </p:spPr>
        <p:txBody>
          <a:bodyPr wrap="square" rtlCol="0">
            <a:spAutoFit/>
          </a:bodyPr>
          <a:lstStyle/>
          <a:p>
            <a:pPr fontAlgn="base"/>
            <a:r>
              <a:rPr lang="en-GB" sz="2800" b="1" dirty="0">
                <a:solidFill>
                  <a:srgbClr val="002060"/>
                </a:solidFill>
                <a:latin typeface="Barlow" pitchFamily="2" charset="77"/>
              </a:rPr>
              <a:t>Business Drivers</a:t>
            </a:r>
          </a:p>
          <a:p>
            <a:pPr fontAlgn="base"/>
            <a:endParaRPr lang="en-GB" sz="2400" dirty="0">
              <a:solidFill>
                <a:srgbClr val="002060"/>
              </a:solidFill>
              <a:latin typeface="Barlow" pitchFamily="2" charset="77"/>
            </a:endParaRPr>
          </a:p>
          <a:p>
            <a:pPr fontAlgn="base"/>
            <a:r>
              <a:rPr lang="en-GB" sz="2400" dirty="0">
                <a:solidFill>
                  <a:srgbClr val="002060"/>
                </a:solidFill>
                <a:latin typeface="Barlow" pitchFamily="2" charset="77"/>
              </a:rPr>
              <a:t>The combination of USDM and M11 provides the electronic, foundation for clinical trial execution despite implementation challenges. Digital study definitions offer:</a:t>
            </a:r>
          </a:p>
          <a:p>
            <a:pPr fontAlgn="base"/>
            <a:endParaRPr lang="en-GB" sz="2400" dirty="0">
              <a:solidFill>
                <a:srgbClr val="002060"/>
              </a:solidFill>
              <a:latin typeface="Barlow" pitchFamily="2" charset="77"/>
            </a:endParaRPr>
          </a:p>
          <a:p>
            <a:pPr fontAlgn="base"/>
            <a:r>
              <a:rPr lang="en-GB" sz="2400" b="1" dirty="0">
                <a:solidFill>
                  <a:srgbClr val="002060"/>
                </a:solidFill>
                <a:latin typeface="Barlow" pitchFamily="2" charset="77"/>
              </a:rPr>
              <a:t>Costs:</a:t>
            </a:r>
            <a:r>
              <a:rPr lang="en-GB" sz="2400" dirty="0">
                <a:solidFill>
                  <a:srgbClr val="002060"/>
                </a:solidFill>
                <a:latin typeface="Barlow" pitchFamily="2" charset="77"/>
              </a:rPr>
              <a:t> Significant reduction of effort from days to hours while reducing the number of study amendments. </a:t>
            </a:r>
          </a:p>
          <a:p>
            <a:pPr fontAlgn="base"/>
            <a:r>
              <a:rPr lang="en-GB" sz="2400" b="1" dirty="0">
                <a:solidFill>
                  <a:srgbClr val="002060"/>
                </a:solidFill>
                <a:latin typeface="Barlow" pitchFamily="2" charset="77"/>
              </a:rPr>
              <a:t>Quality and Clarity:</a:t>
            </a:r>
            <a:r>
              <a:rPr lang="en-GB" sz="2400" dirty="0">
                <a:solidFill>
                  <a:srgbClr val="002060"/>
                </a:solidFill>
                <a:latin typeface="Barlow" pitchFamily="2" charset="77"/>
              </a:rPr>
              <a:t> Eliminating ambiguity and transcription errors through precision</a:t>
            </a:r>
          </a:p>
          <a:p>
            <a:pPr fontAlgn="base"/>
            <a:r>
              <a:rPr lang="en-GB" sz="2400" b="1" dirty="0">
                <a:solidFill>
                  <a:srgbClr val="002060"/>
                </a:solidFill>
                <a:latin typeface="Barlow" pitchFamily="2" charset="77"/>
              </a:rPr>
              <a:t>Capacity:</a:t>
            </a:r>
            <a:r>
              <a:rPr lang="en-GB" sz="2400" dirty="0">
                <a:solidFill>
                  <a:srgbClr val="002060"/>
                </a:solidFill>
                <a:latin typeface="Barlow" pitchFamily="2" charset="77"/>
              </a:rPr>
              <a:t> Running more trials with existing resources</a:t>
            </a:r>
          </a:p>
          <a:p>
            <a:pPr fontAlgn="base"/>
            <a:r>
              <a:rPr lang="en-GB" sz="2400" b="1" dirty="0">
                <a:solidFill>
                  <a:srgbClr val="002060"/>
                </a:solidFill>
                <a:latin typeface="Barlow" pitchFamily="2" charset="77"/>
              </a:rPr>
              <a:t>Automation:</a:t>
            </a:r>
            <a:r>
              <a:rPr lang="en-GB" sz="2400" dirty="0">
                <a:solidFill>
                  <a:srgbClr val="002060"/>
                </a:solidFill>
                <a:latin typeface="Barlow" pitchFamily="2" charset="77"/>
              </a:rPr>
              <a:t> Many opportunities including generating SDTM and submission artifacts automatically</a:t>
            </a:r>
          </a:p>
          <a:p>
            <a:pPr fontAlgn="base"/>
            <a:r>
              <a:rPr lang="en-GB" sz="2400" b="1" dirty="0">
                <a:solidFill>
                  <a:srgbClr val="002060"/>
                </a:solidFill>
                <a:latin typeface="Barlow" pitchFamily="2" charset="77"/>
              </a:rPr>
              <a:t>Enable:</a:t>
            </a:r>
            <a:r>
              <a:rPr lang="en-GB" sz="2400" dirty="0">
                <a:solidFill>
                  <a:srgbClr val="002060"/>
                </a:solidFill>
                <a:latin typeface="Barlow" pitchFamily="2" charset="77"/>
              </a:rPr>
              <a:t> Creating a single source of truth powering cross-study AI analytics for breakthrough insights</a:t>
            </a:r>
          </a:p>
        </p:txBody>
      </p:sp>
      <p:pic>
        <p:nvPicPr>
          <p:cNvPr id="64" name="Picture 63">
            <a:extLst>
              <a:ext uri="{FF2B5EF4-FFF2-40B4-BE49-F238E27FC236}">
                <a16:creationId xmlns:a16="http://schemas.microsoft.com/office/drawing/2014/main" id="{07D957A6-B1A6-B42C-F0BC-859906699557}"/>
              </a:ext>
            </a:extLst>
          </p:cNvPr>
          <p:cNvPicPr>
            <a:picLocks noChangeAspect="1"/>
          </p:cNvPicPr>
          <p:nvPr/>
        </p:nvPicPr>
        <p:blipFill>
          <a:blip r:embed="rId16"/>
          <a:stretch>
            <a:fillRect/>
          </a:stretch>
        </p:blipFill>
        <p:spPr>
          <a:xfrm>
            <a:off x="10211753" y="7951228"/>
            <a:ext cx="7359126" cy="5857641"/>
          </a:xfrm>
          <a:prstGeom prst="rect">
            <a:avLst/>
          </a:prstGeom>
        </p:spPr>
      </p:pic>
      <p:grpSp>
        <p:nvGrpSpPr>
          <p:cNvPr id="74" name="Group 73">
            <a:extLst>
              <a:ext uri="{FF2B5EF4-FFF2-40B4-BE49-F238E27FC236}">
                <a16:creationId xmlns:a16="http://schemas.microsoft.com/office/drawing/2014/main" id="{E40D39E5-732E-6D84-DF6F-0A891EC81283}"/>
              </a:ext>
            </a:extLst>
          </p:cNvPr>
          <p:cNvGrpSpPr/>
          <p:nvPr/>
        </p:nvGrpSpPr>
        <p:grpSpPr>
          <a:xfrm>
            <a:off x="17795948" y="7951228"/>
            <a:ext cx="2076102" cy="3069005"/>
            <a:chOff x="17747264" y="7930040"/>
            <a:chExt cx="2076102" cy="3069005"/>
          </a:xfrm>
        </p:grpSpPr>
        <p:sp>
          <p:nvSpPr>
            <p:cNvPr id="65" name="Rounded Rectangle 64">
              <a:extLst>
                <a:ext uri="{FF2B5EF4-FFF2-40B4-BE49-F238E27FC236}">
                  <a16:creationId xmlns:a16="http://schemas.microsoft.com/office/drawing/2014/main" id="{7066D619-FE1B-9941-BBC2-76B1D71C2934}"/>
                </a:ext>
              </a:extLst>
            </p:cNvPr>
            <p:cNvSpPr/>
            <p:nvPr/>
          </p:nvSpPr>
          <p:spPr>
            <a:xfrm>
              <a:off x="17751761" y="7930040"/>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98D0ACFC-F5DA-C14D-4C81-019F3622A05C}"/>
                </a:ext>
              </a:extLst>
            </p:cNvPr>
            <p:cNvSpPr txBox="1"/>
            <p:nvPr/>
          </p:nvSpPr>
          <p:spPr>
            <a:xfrm>
              <a:off x="17751760" y="7966371"/>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&lt;-&gt; M11</a:t>
              </a:r>
            </a:p>
          </p:txBody>
        </p:sp>
        <p:pic>
          <p:nvPicPr>
            <p:cNvPr id="67" name="Graphic 66" descr="Link with solid fill">
              <a:extLst>
                <a:ext uri="{FF2B5EF4-FFF2-40B4-BE49-F238E27FC236}">
                  <a16:creationId xmlns:a16="http://schemas.microsoft.com/office/drawing/2014/main" id="{67E4FAB9-7FC5-BCC2-FB29-01C922B161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881572" y="8021261"/>
              <a:ext cx="282352" cy="282352"/>
            </a:xfrm>
            <a:prstGeom prst="rect">
              <a:avLst/>
            </a:prstGeom>
          </p:spPr>
        </p:pic>
        <p:sp>
          <p:nvSpPr>
            <p:cNvPr id="68" name="TextBox 67">
              <a:extLst>
                <a:ext uri="{FF2B5EF4-FFF2-40B4-BE49-F238E27FC236}">
                  <a16:creationId xmlns:a16="http://schemas.microsoft.com/office/drawing/2014/main" id="{A26FE8B0-E936-6F2A-647B-9E734369F33B}"/>
                </a:ext>
              </a:extLst>
            </p:cNvPr>
            <p:cNvSpPr txBox="1"/>
            <p:nvPr/>
          </p:nvSpPr>
          <p:spPr>
            <a:xfrm>
              <a:off x="17751759" y="10536163"/>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69" name="Graphic 68" descr="Smart Phone with solid fill">
              <a:extLst>
                <a:ext uri="{FF2B5EF4-FFF2-40B4-BE49-F238E27FC236}">
                  <a16:creationId xmlns:a16="http://schemas.microsoft.com/office/drawing/2014/main" id="{E6CD26D0-9CD1-C917-2279-1EA3C9EDC3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993291" y="10534630"/>
              <a:ext cx="341265" cy="341265"/>
            </a:xfrm>
            <a:prstGeom prst="rect">
              <a:avLst/>
            </a:prstGeom>
          </p:spPr>
        </p:pic>
        <p:pic>
          <p:nvPicPr>
            <p:cNvPr id="73" name="Picture 72" descr="A qr code with a white background&#10;&#10;AI-generated content may be incorrect.">
              <a:extLst>
                <a:ext uri="{FF2B5EF4-FFF2-40B4-BE49-F238E27FC236}">
                  <a16:creationId xmlns:a16="http://schemas.microsoft.com/office/drawing/2014/main" id="{1DE2CD17-062E-9A80-5B3E-5682B83FCE4E}"/>
                </a:ext>
              </a:extLst>
            </p:cNvPr>
            <p:cNvPicPr>
              <a:picLocks noChangeAspect="1"/>
            </p:cNvPicPr>
            <p:nvPr/>
          </p:nvPicPr>
          <p:blipFill>
            <a:blip r:embed="rId17"/>
            <a:stretch>
              <a:fillRect/>
            </a:stretch>
          </p:blipFill>
          <p:spPr>
            <a:xfrm>
              <a:off x="17747264" y="8380519"/>
              <a:ext cx="2076101" cy="2076101"/>
            </a:xfrm>
            <a:prstGeom prst="rect">
              <a:avLst/>
            </a:prstGeom>
          </p:spPr>
        </p:pic>
      </p:gr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AAE0797A-4ED5-426D-863C-5B04EF6097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acbea-7562-4a40-a7f2-e999cdc0cec5"/>
    <ds:schemaRef ds:uri="75bf9804-c18d-470a-a27f-eeaf4abcd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197</TotalTime>
  <Words>646</Words>
  <Application>Microsoft Macintosh PowerPoint</Application>
  <PresentationFormat>Custom</PresentationFormat>
  <Paragraphs>49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cp:lastModifiedBy>
  <cp:revision>7</cp:revision>
  <cp:lastPrinted>2025-03-30T10:04:43Z</cp:lastPrinted>
  <dcterms:created xsi:type="dcterms:W3CDTF">2024-08-29T12:40:07Z</dcterms:created>
  <dcterms:modified xsi:type="dcterms:W3CDTF">2025-04-27T11:03:21Z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